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0" r:id="rId5"/>
    <p:sldId id="258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5" r:id="rId18"/>
    <p:sldId id="274" r:id="rId19"/>
    <p:sldId id="269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6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Hoja1!$C$1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2"/>
              <c:layout>
                <c:manualLayout>
                  <c:x val="8.2074575219850659E-3"/>
                  <c:y val="0.1351646308149038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Hoja1!$B$2:$B$4</c:f>
              <c:strCache>
                <c:ptCount val="3"/>
                <c:pt idx="0">
                  <c:v>desktop</c:v>
                </c:pt>
                <c:pt idx="1">
                  <c:v>mobile</c:v>
                </c:pt>
                <c:pt idx="2">
                  <c:v>tablet</c:v>
                </c:pt>
              </c:strCache>
            </c:strRef>
          </c:cat>
          <c:val>
            <c:numRef>
              <c:f>Hoja1!$C$2:$C$4</c:f>
              <c:numCache>
                <c:formatCode>#,##0</c:formatCode>
                <c:ptCount val="3"/>
                <c:pt idx="0">
                  <c:v>98970</c:v>
                </c:pt>
                <c:pt idx="1">
                  <c:v>9248</c:v>
                </c:pt>
                <c:pt idx="2" formatCode="General">
                  <c:v>216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44538495188102"/>
          <c:y val="0.31099445902595513"/>
          <c:w val="0.19499059492563431"/>
          <c:h val="0.4149321959755030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60F5-D5EF-4440-B5F0-EE80F1B4F117}" type="datetimeFigureOut">
              <a:rPr lang="es-ES" smtClean="0"/>
              <a:t>18/05/2022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961B-4263-4E09-AE7D-176CE299AD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539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60F5-D5EF-4440-B5F0-EE80F1B4F117}" type="datetimeFigureOut">
              <a:rPr lang="es-ES" smtClean="0"/>
              <a:t>18/05/2022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961B-4263-4E09-AE7D-176CE299AD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7371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60F5-D5EF-4440-B5F0-EE80F1B4F117}" type="datetimeFigureOut">
              <a:rPr lang="es-ES" smtClean="0"/>
              <a:t>18/05/2022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961B-4263-4E09-AE7D-176CE299AD80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4698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60F5-D5EF-4440-B5F0-EE80F1B4F117}" type="datetimeFigureOut">
              <a:rPr lang="es-ES" smtClean="0"/>
              <a:t>18/05/2022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961B-4263-4E09-AE7D-176CE299AD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2791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60F5-D5EF-4440-B5F0-EE80F1B4F117}" type="datetimeFigureOut">
              <a:rPr lang="es-ES" smtClean="0"/>
              <a:t>18/05/2022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961B-4263-4E09-AE7D-176CE299AD80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7034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60F5-D5EF-4440-B5F0-EE80F1B4F117}" type="datetimeFigureOut">
              <a:rPr lang="es-ES" smtClean="0"/>
              <a:t>18/05/2022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961B-4263-4E09-AE7D-176CE299AD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392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60F5-D5EF-4440-B5F0-EE80F1B4F117}" type="datetimeFigureOut">
              <a:rPr lang="es-ES" smtClean="0"/>
              <a:t>18/05/2022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961B-4263-4E09-AE7D-176CE299AD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5207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60F5-D5EF-4440-B5F0-EE80F1B4F117}" type="datetimeFigureOut">
              <a:rPr lang="es-ES" smtClean="0"/>
              <a:t>18/05/2022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961B-4263-4E09-AE7D-176CE299AD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408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60F5-D5EF-4440-B5F0-EE80F1B4F117}" type="datetimeFigureOut">
              <a:rPr lang="es-ES" smtClean="0"/>
              <a:t>18/05/2022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961B-4263-4E09-AE7D-176CE299AD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4956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60F5-D5EF-4440-B5F0-EE80F1B4F117}" type="datetimeFigureOut">
              <a:rPr lang="es-ES" smtClean="0"/>
              <a:t>18/05/2022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961B-4263-4E09-AE7D-176CE299AD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0987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60F5-D5EF-4440-B5F0-EE80F1B4F117}" type="datetimeFigureOut">
              <a:rPr lang="es-ES" smtClean="0"/>
              <a:t>18/05/2022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961B-4263-4E09-AE7D-176CE299AD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111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60F5-D5EF-4440-B5F0-EE80F1B4F117}" type="datetimeFigureOut">
              <a:rPr lang="es-ES" smtClean="0"/>
              <a:t>18/05/2022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961B-4263-4E09-AE7D-176CE299AD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379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60F5-D5EF-4440-B5F0-EE80F1B4F117}" type="datetimeFigureOut">
              <a:rPr lang="es-ES" smtClean="0"/>
              <a:t>18/05/2022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961B-4263-4E09-AE7D-176CE299AD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8832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60F5-D5EF-4440-B5F0-EE80F1B4F117}" type="datetimeFigureOut">
              <a:rPr lang="es-ES" smtClean="0"/>
              <a:t>18/05/2022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961B-4263-4E09-AE7D-176CE299AD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9302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60F5-D5EF-4440-B5F0-EE80F1B4F117}" type="datetimeFigureOut">
              <a:rPr lang="es-ES" smtClean="0"/>
              <a:t>18/05/2022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961B-4263-4E09-AE7D-176CE299AD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5797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60F5-D5EF-4440-B5F0-EE80F1B4F117}" type="datetimeFigureOut">
              <a:rPr lang="es-ES" smtClean="0"/>
              <a:t>18/05/2022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961B-4263-4E09-AE7D-176CE299AD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678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F60F5-D5EF-4440-B5F0-EE80F1B4F117}" type="datetimeFigureOut">
              <a:rPr lang="es-ES" smtClean="0"/>
              <a:t>18/05/2022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D23961B-4263-4E09-AE7D-176CE299AD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123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epositorio.lamolina.edu.p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facebook.com/repositoriounal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revistas.lamolina.edu.pe/" TargetMode="External"/><Relationship Id="rId4" Type="http://schemas.openxmlformats.org/officeDocument/2006/relationships/hyperlink" Target="https://repositorio.lanolina.edu.pe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07023" y="2309246"/>
            <a:ext cx="8720380" cy="1898139"/>
          </a:xfrm>
        </p:spPr>
        <p:txBody>
          <a:bodyPr/>
          <a:lstStyle/>
          <a:p>
            <a:r>
              <a:rPr lang="es-ES" dirty="0" smtClean="0"/>
              <a:t>REPOSITORIO INSTITUCIONAL UNALM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95959" y="4640424"/>
            <a:ext cx="7542509" cy="1202437"/>
          </a:xfrm>
        </p:spPr>
        <p:txBody>
          <a:bodyPr>
            <a:normAutofit/>
          </a:bodyPr>
          <a:lstStyle/>
          <a:p>
            <a:r>
              <a:rPr lang="es-ES" dirty="0" smtClean="0"/>
              <a:t>MESA DE TRABAJO VIRTUAL</a:t>
            </a:r>
          </a:p>
          <a:p>
            <a:r>
              <a:rPr lang="es-ES" dirty="0" smtClean="0"/>
              <a:t>UNALM </a:t>
            </a:r>
            <a:r>
              <a:rPr lang="es-ES" dirty="0" smtClean="0"/>
              <a:t>– UN</a:t>
            </a:r>
            <a:r>
              <a:rPr lang="es-ES" dirty="0" smtClean="0"/>
              <a:t>AP -  </a:t>
            </a:r>
            <a:r>
              <a:rPr lang="es-ES" dirty="0"/>
              <a:t>UNSCH.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19 de mayo del 2022</a:t>
            </a:r>
            <a:endParaRPr lang="es-ES" dirty="0"/>
          </a:p>
        </p:txBody>
      </p:sp>
      <p:pic>
        <p:nvPicPr>
          <p:cNvPr id="4" name="Google Shape;170;p21"/>
          <p:cNvPicPr preferRelativeResize="0"/>
          <p:nvPr/>
        </p:nvPicPr>
        <p:blipFill rotWithShape="1">
          <a:blip r:embed="rId2">
            <a:alphaModFix/>
          </a:blip>
          <a:srcRect t="11211" b="6513"/>
          <a:stretch/>
        </p:blipFill>
        <p:spPr>
          <a:xfrm>
            <a:off x="4744331" y="263470"/>
            <a:ext cx="2214408" cy="1890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317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Documentos normativos</a:t>
            </a:r>
            <a:endParaRPr lang="es-ES" dirty="0"/>
          </a:p>
        </p:txBody>
      </p:sp>
      <p:grpSp>
        <p:nvGrpSpPr>
          <p:cNvPr id="3" name="Grupo 2"/>
          <p:cNvGrpSpPr/>
          <p:nvPr/>
        </p:nvGrpSpPr>
        <p:grpSpPr>
          <a:xfrm>
            <a:off x="2118263" y="2458680"/>
            <a:ext cx="1944021" cy="1944021"/>
            <a:chOff x="58599" y="282806"/>
            <a:chExt cx="1944021" cy="1944021"/>
          </a:xfrm>
        </p:grpSpPr>
        <p:sp>
          <p:nvSpPr>
            <p:cNvPr id="16" name="Rectángulo redondeado 15"/>
            <p:cNvSpPr/>
            <p:nvPr/>
          </p:nvSpPr>
          <p:spPr>
            <a:xfrm>
              <a:off x="58599" y="282806"/>
              <a:ext cx="1944021" cy="1944021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ángulo 16"/>
            <p:cNvSpPr/>
            <p:nvPr/>
          </p:nvSpPr>
          <p:spPr>
            <a:xfrm>
              <a:off x="115537" y="339744"/>
              <a:ext cx="1830145" cy="18301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t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300" b="1" kern="1200" dirty="0" smtClean="0">
                  <a:solidFill>
                    <a:schemeClr val="tx1"/>
                  </a:solidFill>
                </a:rPr>
                <a:t>LEGAL</a:t>
              </a:r>
              <a:endParaRPr lang="es-ES" sz="2300" b="1" kern="1200" dirty="0">
                <a:solidFill>
                  <a:schemeClr val="tx1"/>
                </a:solidFill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800" kern="1200" dirty="0" smtClean="0">
                  <a:solidFill>
                    <a:schemeClr val="tx1"/>
                  </a:solidFill>
                </a:rPr>
                <a:t>CONCYTEC</a:t>
              </a:r>
              <a:endParaRPr lang="es-ES" sz="1800" kern="1200" dirty="0">
                <a:solidFill>
                  <a:schemeClr val="tx1"/>
                </a:solidFill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800" kern="1200" dirty="0" smtClean="0">
                  <a:solidFill>
                    <a:schemeClr val="tx1"/>
                  </a:solidFill>
                </a:rPr>
                <a:t>SUNEDU</a:t>
              </a:r>
              <a:endParaRPr lang="es-ES" sz="1800" kern="1200" dirty="0">
                <a:solidFill>
                  <a:schemeClr val="tx1"/>
                </a:solidFill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800" kern="1200" dirty="0" smtClean="0">
                  <a:solidFill>
                    <a:schemeClr val="tx1"/>
                  </a:solidFill>
                </a:rPr>
                <a:t>RENATI</a:t>
              </a:r>
              <a:endParaRPr lang="es-ES" sz="18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4382272" y="3160583"/>
            <a:ext cx="374461" cy="467121"/>
            <a:chOff x="2322608" y="984709"/>
            <a:chExt cx="374461" cy="467121"/>
          </a:xfrm>
        </p:grpSpPr>
        <p:sp>
          <p:nvSpPr>
            <p:cNvPr id="14" name="Flecha derecha 13"/>
            <p:cNvSpPr/>
            <p:nvPr/>
          </p:nvSpPr>
          <p:spPr>
            <a:xfrm>
              <a:off x="2322608" y="984709"/>
              <a:ext cx="374461" cy="46712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C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lecha derecha 6"/>
            <p:cNvSpPr/>
            <p:nvPr/>
          </p:nvSpPr>
          <p:spPr>
            <a:xfrm>
              <a:off x="2322608" y="1078133"/>
              <a:ext cx="262123" cy="2802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900" kern="1200"/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5066679" y="2458680"/>
            <a:ext cx="1944021" cy="1944021"/>
            <a:chOff x="3007015" y="282806"/>
            <a:chExt cx="1944021" cy="1944021"/>
          </a:xfrm>
        </p:grpSpPr>
        <p:sp>
          <p:nvSpPr>
            <p:cNvPr id="12" name="Rectángulo redondeado 11"/>
            <p:cNvSpPr/>
            <p:nvPr/>
          </p:nvSpPr>
          <p:spPr>
            <a:xfrm>
              <a:off x="3007015" y="282806"/>
              <a:ext cx="1944021" cy="1944021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ángulo 12"/>
            <p:cNvSpPr/>
            <p:nvPr/>
          </p:nvSpPr>
          <p:spPr>
            <a:xfrm>
              <a:off x="3063953" y="339744"/>
              <a:ext cx="1830145" cy="18301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t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300" b="1" kern="1200" dirty="0" smtClean="0">
                  <a:solidFill>
                    <a:schemeClr val="tx1"/>
                  </a:solidFill>
                </a:rPr>
                <a:t>UNALM</a:t>
              </a:r>
              <a:endParaRPr lang="es-ES" sz="2300" b="1" kern="1200" dirty="0">
                <a:solidFill>
                  <a:schemeClr val="tx1"/>
                </a:solidFill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800" kern="1200" dirty="0" smtClean="0">
                  <a:solidFill>
                    <a:schemeClr val="tx1"/>
                  </a:solidFill>
                </a:rPr>
                <a:t>Reglamentos</a:t>
              </a:r>
              <a:endParaRPr lang="es-ES" sz="1800" kern="1200" dirty="0">
                <a:solidFill>
                  <a:schemeClr val="tx1"/>
                </a:solidFill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800" kern="1200" dirty="0" smtClean="0">
                  <a:solidFill>
                    <a:schemeClr val="tx1"/>
                  </a:solidFill>
                </a:rPr>
                <a:t>Directivas</a:t>
              </a:r>
              <a:endParaRPr lang="es-ES" sz="1800" kern="1200" dirty="0">
                <a:solidFill>
                  <a:schemeClr val="tx1"/>
                </a:solidFill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800" kern="1200" dirty="0" smtClean="0">
                  <a:solidFill>
                    <a:schemeClr val="tx1"/>
                  </a:solidFill>
                </a:rPr>
                <a:t>Resoluciones</a:t>
              </a:r>
              <a:endParaRPr lang="es-ES" sz="18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7396183" y="3160583"/>
            <a:ext cx="374461" cy="467121"/>
            <a:chOff x="5336519" y="984709"/>
            <a:chExt cx="374461" cy="467121"/>
          </a:xfrm>
        </p:grpSpPr>
        <p:sp>
          <p:nvSpPr>
            <p:cNvPr id="10" name="Flecha derecha 9"/>
            <p:cNvSpPr/>
            <p:nvPr/>
          </p:nvSpPr>
          <p:spPr>
            <a:xfrm>
              <a:off x="5336519" y="984709"/>
              <a:ext cx="374461" cy="46712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C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echa derecha 10"/>
            <p:cNvSpPr/>
            <p:nvPr/>
          </p:nvSpPr>
          <p:spPr>
            <a:xfrm>
              <a:off x="5336519" y="1078133"/>
              <a:ext cx="262123" cy="2802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900" kern="1200"/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8129716" y="2455298"/>
            <a:ext cx="1944021" cy="1944021"/>
            <a:chOff x="6070052" y="279424"/>
            <a:chExt cx="1944021" cy="1944021"/>
          </a:xfrm>
        </p:grpSpPr>
        <p:sp>
          <p:nvSpPr>
            <p:cNvPr id="8" name="Rectángulo redondeado 7"/>
            <p:cNvSpPr/>
            <p:nvPr/>
          </p:nvSpPr>
          <p:spPr>
            <a:xfrm>
              <a:off x="6070052" y="279424"/>
              <a:ext cx="1944021" cy="1944021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ángulo 8"/>
            <p:cNvSpPr/>
            <p:nvPr/>
          </p:nvSpPr>
          <p:spPr>
            <a:xfrm>
              <a:off x="6126990" y="336362"/>
              <a:ext cx="1830145" cy="18301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t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300" b="1" kern="1200" dirty="0" smtClean="0">
                  <a:solidFill>
                    <a:schemeClr val="tx1"/>
                  </a:solidFill>
                </a:rPr>
                <a:t>Repositorio</a:t>
              </a:r>
              <a:endParaRPr lang="es-ES" sz="2300" b="1" kern="1200" dirty="0">
                <a:solidFill>
                  <a:schemeClr val="tx1"/>
                </a:solidFill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800" kern="1200" dirty="0" smtClean="0">
                  <a:solidFill>
                    <a:schemeClr val="tx1"/>
                  </a:solidFill>
                </a:rPr>
                <a:t>Generación de URI</a:t>
              </a:r>
              <a:endParaRPr lang="es-ES" sz="18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54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>
                <a:solidFill>
                  <a:srgbClr val="008000"/>
                </a:solidFill>
              </a:rPr>
              <a:t>Flujograma</a:t>
            </a:r>
            <a:r>
              <a:rPr lang="es-MX" dirty="0" smtClean="0">
                <a:solidFill>
                  <a:srgbClr val="008000"/>
                </a:solidFill>
              </a:rPr>
              <a:t> de generación de Uri antes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C664732F-46D7-42A8-91DD-0B560D310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417" y="1478913"/>
            <a:ext cx="6643686" cy="467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5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>
                <a:solidFill>
                  <a:srgbClr val="008000"/>
                </a:solidFill>
              </a:rPr>
              <a:t>Flujograma</a:t>
            </a:r>
            <a:r>
              <a:rPr lang="es-MX" dirty="0" smtClean="0">
                <a:solidFill>
                  <a:srgbClr val="008000"/>
                </a:solidFill>
              </a:rPr>
              <a:t> de generación de Uri actual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F3B06F36-694F-4F15-87B3-2FC87C452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607" y="1531714"/>
            <a:ext cx="5494984" cy="468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4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008000"/>
                </a:solidFill>
              </a:rPr>
              <a:t>Requisitos básicos para subir los trabajos</a:t>
            </a:r>
            <a:endParaRPr lang="es-ES" dirty="0"/>
          </a:p>
        </p:txBody>
      </p:sp>
      <p:sp>
        <p:nvSpPr>
          <p:cNvPr id="4" name="Marcador de texto 2"/>
          <p:cNvSpPr txBox="1">
            <a:spLocks/>
          </p:cNvSpPr>
          <p:nvPr/>
        </p:nvSpPr>
        <p:spPr>
          <a:xfrm>
            <a:off x="5446112" y="1690688"/>
            <a:ext cx="5642317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mtClean="0"/>
              <a:t>Los trabajos deben provenir con carta de las Facultades o la Escuela de Posgrado. </a:t>
            </a:r>
          </a:p>
          <a:p>
            <a:r>
              <a:rPr lang="es-MX" smtClean="0"/>
              <a:t>Los trabajos contenidos en formato pdf deben ser copia fiel del formato impreso.</a:t>
            </a:r>
          </a:p>
          <a:p>
            <a:r>
              <a:rPr lang="es-MX" smtClean="0"/>
              <a:t>Deben contar con su Acta de Sustentación llena y la hoja de firmas.</a:t>
            </a:r>
          </a:p>
          <a:p>
            <a:endParaRPr lang="en-US" dirty="0"/>
          </a:p>
        </p:txBody>
      </p:sp>
      <p:pic>
        <p:nvPicPr>
          <p:cNvPr id="5" name="Imagen 4" descr="Una caja de cartón&#10;&#10;Descripción generada automáticamente con confianza baja">
            <a:extLst>
              <a:ext uri="{FF2B5EF4-FFF2-40B4-BE49-F238E27FC236}">
                <a16:creationId xmlns="" xmlns:a16="http://schemas.microsoft.com/office/drawing/2014/main" id="{A2A15E5E-0F59-4449-942D-354E5D554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731" y="1774247"/>
            <a:ext cx="3309506" cy="330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9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008000"/>
                </a:solidFill>
              </a:rPr>
              <a:t>Requisitos básicos para subir los trabajos</a:t>
            </a:r>
            <a:endParaRPr lang="es-ES" dirty="0"/>
          </a:p>
        </p:txBody>
      </p:sp>
      <p:sp>
        <p:nvSpPr>
          <p:cNvPr id="3" name="Marcador de texto 2"/>
          <p:cNvSpPr txBox="1">
            <a:spLocks/>
          </p:cNvSpPr>
          <p:nvPr/>
        </p:nvSpPr>
        <p:spPr>
          <a:xfrm>
            <a:off x="838200" y="1825625"/>
            <a:ext cx="7672754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mtClean="0"/>
              <a:t>Los autores que desean que su tesis sea de acceso abierto deben enviar una hoja de autorización.</a:t>
            </a:r>
          </a:p>
          <a:p>
            <a:r>
              <a:rPr lang="es-MX" smtClean="0"/>
              <a:t>Las tesis con carácter de confidencialidad deben ser presentadas con su </a:t>
            </a:r>
            <a:r>
              <a:rPr lang="es-MX" b="1" i="1" u="sng" smtClean="0"/>
              <a:t>Informe de Solicitud de Declaración del Carácter Confidencial de Tesis </a:t>
            </a:r>
            <a:r>
              <a:rPr lang="es-MX" smtClean="0"/>
              <a:t>que debe ser tramitada a través de la Dirección de Transferencia Tecnológica y de Propiedad Intelectual que pertenece al Vicerrectorado de Investigación.</a:t>
            </a:r>
          </a:p>
          <a:p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F1A10AD9-E082-4077-A01C-33DE90843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0954" y="2055813"/>
            <a:ext cx="3389670" cy="3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008000"/>
                </a:solidFill>
              </a:rPr>
              <a:t>Fan page</a:t>
            </a:r>
            <a:endParaRPr lang="es-ES" dirty="0"/>
          </a:p>
        </p:txBody>
      </p:sp>
      <p:pic>
        <p:nvPicPr>
          <p:cNvPr id="3" name="Google Shape;166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47802" y="1902330"/>
            <a:ext cx="2387600" cy="896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Google Shape;17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5434" y="1934993"/>
            <a:ext cx="4299366" cy="30518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Google Shape;16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7330" y="2972652"/>
            <a:ext cx="1265598" cy="896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Google Shape;168;p22"/>
          <p:cNvSpPr txBox="1"/>
          <p:nvPr/>
        </p:nvSpPr>
        <p:spPr>
          <a:xfrm>
            <a:off x="6315526" y="3160239"/>
            <a:ext cx="2133251" cy="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" sz="1800" b="1" dirty="0">
                <a:latin typeface="Lucida Calligraphy" panose="03010101010101010101" pitchFamily="66" charset="0"/>
                <a:ea typeface="Roboto"/>
                <a:cs typeface="Roboto"/>
                <a:sym typeface="Roboto"/>
              </a:rPr>
              <a:t>Solo debes dar</a:t>
            </a:r>
            <a:endParaRPr sz="1800" b="1" dirty="0">
              <a:latin typeface="Lucida Calligraphy" panose="03010101010101010101" pitchFamily="66" charset="0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169;p22"/>
          <p:cNvSpPr txBox="1"/>
          <p:nvPr/>
        </p:nvSpPr>
        <p:spPr>
          <a:xfrm>
            <a:off x="5932102" y="3819812"/>
            <a:ext cx="2900100" cy="5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Lucida Calligraphy" panose="03010101010101010101" pitchFamily="66" charset="0"/>
                <a:ea typeface="Roboto"/>
                <a:cs typeface="Roboto"/>
                <a:sym typeface="Roboto"/>
              </a:rPr>
              <a:t>A nuestro fanpage:</a:t>
            </a:r>
            <a:endParaRPr sz="1800" b="1" dirty="0">
              <a:latin typeface="Lucida Calligraphy" panose="03010101010101010101" pitchFamily="66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FABF3DAA-BF20-4379-9FD4-09C0C94F59CB}"/>
              </a:ext>
            </a:extLst>
          </p:cNvPr>
          <p:cNvSpPr txBox="1"/>
          <p:nvPr/>
        </p:nvSpPr>
        <p:spPr>
          <a:xfrm>
            <a:off x="5924659" y="4544923"/>
            <a:ext cx="4601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b="1" i="1" dirty="0">
                <a:solidFill>
                  <a:srgbClr val="008000"/>
                </a:solidFill>
              </a:rPr>
              <a:t>https://www.facebook.com/repositoriounalm</a:t>
            </a:r>
          </a:p>
        </p:txBody>
      </p:sp>
    </p:spTree>
    <p:extLst>
      <p:ext uri="{BB962C8B-B14F-4D97-AF65-F5344CB8AC3E}">
        <p14:creationId xmlns:p14="http://schemas.microsoft.com/office/powerpoint/2010/main" val="168601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Identificación de problemas actuales</a:t>
            </a:r>
            <a:endParaRPr lang="es-E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966792"/>
              </p:ext>
            </p:extLst>
          </p:nvPr>
        </p:nvGraphicFramePr>
        <p:xfrm>
          <a:off x="1350075" y="1759057"/>
          <a:ext cx="81280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5566"/>
                <a:gridCol w="6192434"/>
              </a:tblGrid>
              <a:tr h="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Tipos</a:t>
                      </a:r>
                      <a:r>
                        <a:rPr lang="es-ES" baseline="0" dirty="0" smtClean="0"/>
                        <a:t> de documentos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Falta </a:t>
                      </a:r>
                      <a:r>
                        <a:rPr lang="es-ES" dirty="0" err="1" smtClean="0"/>
                        <a:t>politica</a:t>
                      </a:r>
                      <a:r>
                        <a:rPr lang="es-ES" dirty="0" smtClean="0"/>
                        <a:t> de Ciencia Abierta</a:t>
                      </a:r>
                      <a:r>
                        <a:rPr lang="es-ES" baseline="0" dirty="0" smtClean="0"/>
                        <a:t> a nivel institucional</a:t>
                      </a:r>
                    </a:p>
                    <a:p>
                      <a:r>
                        <a:rPr lang="es-ES" baseline="0" dirty="0" smtClean="0"/>
                        <a:t>Se requiere formulario de autorización para otro tipos de documentos</a:t>
                      </a:r>
                      <a:endParaRPr lang="es-E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Personal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La remuneración mensual</a:t>
                      </a:r>
                      <a:r>
                        <a:rPr lang="es-ES" baseline="0" dirty="0" smtClean="0"/>
                        <a:t> es limitada</a:t>
                      </a:r>
                      <a:endParaRPr lang="es-ES" dirty="0"/>
                    </a:p>
                  </a:txBody>
                  <a:tcPr/>
                </a:tc>
              </a:tr>
              <a:tr h="221253">
                <a:tc>
                  <a:txBody>
                    <a:bodyPr/>
                    <a:lstStyle/>
                    <a:p>
                      <a:r>
                        <a:rPr lang="es-ES" dirty="0" smtClean="0"/>
                        <a:t>Presupuesto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</a:t>
                      </a:r>
                      <a:r>
                        <a:rPr lang="es-ES" baseline="0" dirty="0" smtClean="0"/>
                        <a:t> través de proyectos</a:t>
                      </a:r>
                      <a:endParaRPr lang="es-ES" dirty="0"/>
                    </a:p>
                  </a:txBody>
                  <a:tcPr/>
                </a:tc>
              </a:tr>
              <a:tr h="221253">
                <a:tc>
                  <a:txBody>
                    <a:bodyPr/>
                    <a:lstStyle/>
                    <a:p>
                      <a:r>
                        <a:rPr lang="es-ES" dirty="0" smtClean="0"/>
                        <a:t>Infraestructura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Se</a:t>
                      </a:r>
                      <a:r>
                        <a:rPr lang="es-ES" baseline="0" dirty="0" smtClean="0"/>
                        <a:t> requiere mayor espacio por protocolo de pandemia si se incluye a alumnos</a:t>
                      </a:r>
                      <a:endParaRPr lang="es-ES" dirty="0"/>
                    </a:p>
                  </a:txBody>
                  <a:tcPr/>
                </a:tc>
              </a:tr>
              <a:tr h="221253">
                <a:tc>
                  <a:txBody>
                    <a:bodyPr/>
                    <a:lstStyle/>
                    <a:p>
                      <a:r>
                        <a:rPr lang="es-ES" dirty="0" smtClean="0"/>
                        <a:t>Organigrama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Incluir a nivel institucional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03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Limitantes</a:t>
            </a:r>
            <a:endParaRPr lang="es-E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406692"/>
              </p:ext>
            </p:extLst>
          </p:nvPr>
        </p:nvGraphicFramePr>
        <p:xfrm>
          <a:off x="1660041" y="2718947"/>
          <a:ext cx="8128000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6495"/>
                <a:gridCol w="5541505"/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Tipos</a:t>
                      </a:r>
                      <a:r>
                        <a:rPr lang="es-ES" baseline="0" dirty="0" smtClean="0"/>
                        <a:t> de documentos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Se</a:t>
                      </a:r>
                      <a:r>
                        <a:rPr lang="es-ES" baseline="0" dirty="0" smtClean="0"/>
                        <a:t> requiere concientización en relación al acceso </a:t>
                      </a:r>
                      <a:r>
                        <a:rPr lang="es-ES" baseline="0" dirty="0" smtClean="0"/>
                        <a:t>abierto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Personal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No se cuenta con presupuesto</a:t>
                      </a:r>
                      <a:r>
                        <a:rPr lang="es-ES" baseline="0" dirty="0" smtClean="0"/>
                        <a:t> para capacitación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Presupuesto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Dependencia del presupuesto destinado a la biblioteca, prioridad alumnos </a:t>
                      </a:r>
                      <a:r>
                        <a:rPr lang="es-ES" dirty="0" smtClean="0"/>
                        <a:t>activos de pregrado y posgrado 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smtClean="0"/>
                        <a:t>y el repositorio esta orientado a egresados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99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Propuesta de mejora</a:t>
            </a:r>
            <a:endParaRPr lang="es-E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952174"/>
              </p:ext>
            </p:extLst>
          </p:nvPr>
        </p:nvGraphicFramePr>
        <p:xfrm>
          <a:off x="1257085" y="2362486"/>
          <a:ext cx="8128000" cy="284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427"/>
                <a:gridCol w="4921573"/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Tipos de documentos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Aprobación</a:t>
                      </a:r>
                      <a:r>
                        <a:rPr lang="es-ES" baseline="0" dirty="0" smtClean="0"/>
                        <a:t> de </a:t>
                      </a:r>
                      <a:r>
                        <a:rPr lang="es-ES" baseline="0" dirty="0" smtClean="0"/>
                        <a:t>formulario </a:t>
                      </a:r>
                      <a:r>
                        <a:rPr lang="es-ES" baseline="0" dirty="0" smtClean="0"/>
                        <a:t>de autorización para otro tipo de </a:t>
                      </a:r>
                      <a:r>
                        <a:rPr lang="es-ES" baseline="0" dirty="0" smtClean="0"/>
                        <a:t>documentos</a:t>
                      </a:r>
                    </a:p>
                    <a:p>
                      <a:r>
                        <a:rPr lang="es-ES" baseline="0" dirty="0" smtClean="0"/>
                        <a:t>Aprobación de la política de Ciencia Abierta a nivel institucional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Personal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Incentivo</a:t>
                      </a:r>
                      <a:r>
                        <a:rPr lang="es-ES" baseline="0" dirty="0" smtClean="0"/>
                        <a:t> por productividad</a:t>
                      </a:r>
                    </a:p>
                    <a:p>
                      <a:r>
                        <a:rPr lang="es-ES" baseline="0" dirty="0" smtClean="0"/>
                        <a:t>Trabajo remoto</a:t>
                      </a:r>
                    </a:p>
                    <a:p>
                      <a:r>
                        <a:rPr lang="es-ES" baseline="0" dirty="0" smtClean="0"/>
                        <a:t>Capacitación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Presupuesto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Participación</a:t>
                      </a:r>
                      <a:r>
                        <a:rPr lang="es-ES" baseline="0" dirty="0" smtClean="0"/>
                        <a:t> en proyectos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335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70;p21"/>
          <p:cNvPicPr preferRelativeResize="0"/>
          <p:nvPr/>
        </p:nvPicPr>
        <p:blipFill rotWithShape="1">
          <a:blip r:embed="rId2">
            <a:alphaModFix/>
          </a:blip>
          <a:srcRect t="11211" b="6513"/>
          <a:stretch/>
        </p:blipFill>
        <p:spPr>
          <a:xfrm>
            <a:off x="4600244" y="652559"/>
            <a:ext cx="2651676" cy="218172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63;p20"/>
          <p:cNvSpPr txBox="1"/>
          <p:nvPr/>
        </p:nvSpPr>
        <p:spPr>
          <a:xfrm>
            <a:off x="2698082" y="2985479"/>
            <a:ext cx="6523309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u="sng" dirty="0" smtClean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</a:t>
            </a:r>
            <a:r>
              <a:rPr lang="en" sz="3200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repositorio.lamolina.edu.pe</a:t>
            </a:r>
            <a:endParaRPr sz="3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164;p20"/>
          <p:cNvSpPr txBox="1"/>
          <p:nvPr/>
        </p:nvSpPr>
        <p:spPr>
          <a:xfrm>
            <a:off x="2698082" y="3813750"/>
            <a:ext cx="64560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+mn-lt"/>
                <a:ea typeface="Roboto"/>
                <a:cs typeface="Roboto"/>
                <a:sym typeface="Roboto"/>
              </a:rPr>
              <a:t>repositorio@lamolina.edu.pe</a:t>
            </a:r>
            <a:endParaRPr sz="3600" dirty="0"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FABF3DAA-BF20-4379-9FD4-09C0C94F59CB}"/>
              </a:ext>
            </a:extLst>
          </p:cNvPr>
          <p:cNvSpPr txBox="1"/>
          <p:nvPr/>
        </p:nvSpPr>
        <p:spPr>
          <a:xfrm>
            <a:off x="2309248" y="4844829"/>
            <a:ext cx="81991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i="1" dirty="0">
                <a:solidFill>
                  <a:srgbClr val="008000"/>
                </a:solidFill>
                <a:hlinkClick r:id="rId4"/>
              </a:rPr>
              <a:t>https://</a:t>
            </a:r>
            <a:r>
              <a:rPr lang="es-PE" sz="2800" b="1" i="1" dirty="0" smtClean="0">
                <a:solidFill>
                  <a:srgbClr val="008000"/>
                </a:solidFill>
                <a:hlinkClick r:id="rId4"/>
              </a:rPr>
              <a:t>www.facebook.com/repositoriounalm</a:t>
            </a:r>
            <a:endParaRPr lang="es-PE" sz="2800" b="1" i="1" dirty="0" smtClean="0">
              <a:solidFill>
                <a:srgbClr val="008000"/>
              </a:solidFill>
            </a:endParaRPr>
          </a:p>
          <a:p>
            <a:endParaRPr lang="es-PE" sz="2800" b="1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4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Contenido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Presentación de los participantes</a:t>
            </a:r>
          </a:p>
          <a:p>
            <a:r>
              <a:rPr lang="es-ES" dirty="0"/>
              <a:t>Presentación del estado actual de funcionamiento del repositorio en cada una de las instituciones</a:t>
            </a:r>
          </a:p>
          <a:p>
            <a:r>
              <a:rPr lang="es-ES" dirty="0"/>
              <a:t>Espacio de discusión: Identificación de problemas y limitantes así como propuestas de mejora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712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Gestores de documentos en la UNALM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159247" y="2231075"/>
            <a:ext cx="23518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dirty="0" smtClean="0">
                <a:latin typeface="+mn-lt"/>
                <a:ea typeface="Roboto"/>
                <a:cs typeface="Roboto"/>
              </a:rPr>
              <a:t>Publicaciones</a:t>
            </a:r>
            <a:endParaRPr lang="es-ES" sz="2700" dirty="0">
              <a:latin typeface="+mn-lt"/>
              <a:ea typeface="Roboto"/>
              <a:cs typeface="Roboto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387846" y="4634383"/>
            <a:ext cx="17455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dirty="0" smtClean="0">
                <a:latin typeface="+mn-lt"/>
                <a:ea typeface="Roboto"/>
                <a:cs typeface="Roboto"/>
              </a:rPr>
              <a:t>Revistas</a:t>
            </a:r>
            <a:endParaRPr lang="es-ES" sz="2700" dirty="0">
              <a:latin typeface="+mn-lt"/>
              <a:ea typeface="Roboto"/>
              <a:cs typeface="Roboto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524" y="1756195"/>
            <a:ext cx="1666145" cy="145787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5" r="23327"/>
          <a:stretch/>
        </p:blipFill>
        <p:spPr>
          <a:xfrm>
            <a:off x="3511122" y="3957873"/>
            <a:ext cx="1732547" cy="2092158"/>
          </a:xfrm>
          <a:prstGeom prst="rect">
            <a:avLst/>
          </a:prstGeom>
        </p:spPr>
      </p:pic>
      <p:sp>
        <p:nvSpPr>
          <p:cNvPr id="16" name="Flecha derecha 15"/>
          <p:cNvSpPr/>
          <p:nvPr/>
        </p:nvSpPr>
        <p:spPr>
          <a:xfrm>
            <a:off x="5243669" y="2454442"/>
            <a:ext cx="675868" cy="2844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Flecha derecha 16"/>
          <p:cNvSpPr/>
          <p:nvPr/>
        </p:nvSpPr>
        <p:spPr>
          <a:xfrm>
            <a:off x="5259208" y="4777539"/>
            <a:ext cx="675868" cy="2844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/>
          <p:cNvSpPr txBox="1"/>
          <p:nvPr/>
        </p:nvSpPr>
        <p:spPr>
          <a:xfrm>
            <a:off x="6202684" y="2231074"/>
            <a:ext cx="5329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+mn-lt"/>
                <a:ea typeface="Roboto"/>
                <a:cs typeface="Roboto"/>
                <a:hlinkClick r:id="rId4"/>
              </a:rPr>
              <a:t>https://repositorio.lamolina.edu.pe</a:t>
            </a:r>
            <a:endParaRPr lang="es-ES" sz="2000" dirty="0" smtClean="0">
              <a:latin typeface="+mn-lt"/>
              <a:ea typeface="Roboto"/>
              <a:cs typeface="Roboto"/>
            </a:endParaRPr>
          </a:p>
          <a:p>
            <a:r>
              <a:rPr lang="es-ES" sz="2000" dirty="0" err="1" smtClean="0">
                <a:latin typeface="+mn-lt"/>
                <a:ea typeface="Roboto"/>
                <a:cs typeface="Roboto"/>
              </a:rPr>
              <a:t>Vicerectorado</a:t>
            </a:r>
            <a:r>
              <a:rPr lang="es-ES" sz="2000" dirty="0" smtClean="0">
                <a:latin typeface="+mn-lt"/>
                <a:ea typeface="Roboto"/>
                <a:cs typeface="Roboto"/>
              </a:rPr>
              <a:t> Académico</a:t>
            </a:r>
            <a:endParaRPr lang="es-ES" sz="2000" dirty="0">
              <a:latin typeface="+mn-lt"/>
              <a:ea typeface="Roboto"/>
              <a:cs typeface="Roboto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6312771" y="4450727"/>
            <a:ext cx="5041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+mn-lt"/>
                <a:ea typeface="Roboto"/>
                <a:cs typeface="Roboto"/>
                <a:hlinkClick r:id="rId5"/>
              </a:rPr>
              <a:t>https://revistas.lamolina.edu.pe</a:t>
            </a:r>
            <a:endParaRPr lang="es-ES" sz="2000" dirty="0" smtClean="0">
              <a:latin typeface="+mn-lt"/>
              <a:ea typeface="Roboto"/>
              <a:cs typeface="Roboto"/>
            </a:endParaRPr>
          </a:p>
          <a:p>
            <a:r>
              <a:rPr lang="es-ES" sz="2000" dirty="0" err="1" smtClean="0">
                <a:latin typeface="+mn-lt"/>
                <a:ea typeface="Roboto"/>
                <a:cs typeface="Roboto"/>
              </a:rPr>
              <a:t>Vicerectorado</a:t>
            </a:r>
            <a:r>
              <a:rPr lang="es-ES" sz="2000" dirty="0" smtClean="0">
                <a:latin typeface="+mn-lt"/>
                <a:ea typeface="Roboto"/>
                <a:cs typeface="Roboto"/>
              </a:rPr>
              <a:t> de Investigación</a:t>
            </a:r>
            <a:endParaRPr lang="es-ES" sz="2000" dirty="0">
              <a:latin typeface="+mn-lt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2174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Organigrama</a:t>
            </a:r>
            <a:endParaRPr lang="es-ES" dirty="0"/>
          </a:p>
        </p:txBody>
      </p:sp>
      <p:sp>
        <p:nvSpPr>
          <p:cNvPr id="4" name="Rectángulo redondeado 3"/>
          <p:cNvSpPr/>
          <p:nvPr/>
        </p:nvSpPr>
        <p:spPr>
          <a:xfrm>
            <a:off x="2998422" y="3041874"/>
            <a:ext cx="1379226" cy="53943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err="1" smtClean="0">
                <a:solidFill>
                  <a:schemeClr val="tx1"/>
                </a:solidFill>
              </a:rPr>
              <a:t>Vicerectorado</a:t>
            </a:r>
            <a:endParaRPr lang="es-ES" sz="1400" dirty="0" smtClean="0">
              <a:solidFill>
                <a:schemeClr val="tx1"/>
              </a:solidFill>
            </a:endParaRPr>
          </a:p>
          <a:p>
            <a:pPr algn="ctr"/>
            <a:r>
              <a:rPr lang="es-ES" sz="1400" dirty="0" smtClean="0">
                <a:solidFill>
                  <a:schemeClr val="tx1"/>
                </a:solidFill>
              </a:rPr>
              <a:t>Académico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4673677" y="3470567"/>
            <a:ext cx="1718063" cy="8277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</a:rPr>
              <a:t>Biblioteca Agrícola Nacional “Orlando </a:t>
            </a:r>
            <a:r>
              <a:rPr lang="es-ES" sz="1400" dirty="0" err="1" smtClean="0">
                <a:solidFill>
                  <a:schemeClr val="tx1"/>
                </a:solidFill>
              </a:rPr>
              <a:t>Olcese</a:t>
            </a:r>
            <a:r>
              <a:rPr lang="es-ES" sz="1400" dirty="0" smtClean="0">
                <a:solidFill>
                  <a:schemeClr val="tx1"/>
                </a:solidFill>
              </a:rPr>
              <a:t>”</a:t>
            </a:r>
            <a:r>
              <a:rPr lang="es-ES" sz="1400" dirty="0" smtClean="0"/>
              <a:t>”</a:t>
            </a:r>
            <a:endParaRPr lang="es-ES" sz="1400" dirty="0"/>
          </a:p>
        </p:txBody>
      </p:sp>
      <p:sp>
        <p:nvSpPr>
          <p:cNvPr id="6" name="Rectángulo redondeado 5"/>
          <p:cNvSpPr/>
          <p:nvPr/>
        </p:nvSpPr>
        <p:spPr>
          <a:xfrm>
            <a:off x="6931170" y="3884459"/>
            <a:ext cx="1718063" cy="8277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</a:rPr>
              <a:t>Subdirección de Sistemas de Información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9181063" y="4490770"/>
            <a:ext cx="1718063" cy="82778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</a:rPr>
              <a:t>REPOSITORIO INSTITUCIONAL</a:t>
            </a:r>
          </a:p>
          <a:p>
            <a:pPr algn="ctr"/>
            <a:r>
              <a:rPr lang="es-ES" sz="1600" b="1" dirty="0" smtClean="0">
                <a:solidFill>
                  <a:schemeClr val="tx1"/>
                </a:solidFill>
              </a:rPr>
              <a:t>UNALM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8" name="Flecha curvada hacia abajo 7"/>
          <p:cNvSpPr/>
          <p:nvPr/>
        </p:nvSpPr>
        <p:spPr>
          <a:xfrm>
            <a:off x="4377647" y="3162179"/>
            <a:ext cx="986763" cy="30838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Flecha curvada hacia abajo 8"/>
          <p:cNvSpPr/>
          <p:nvPr/>
        </p:nvSpPr>
        <p:spPr>
          <a:xfrm>
            <a:off x="8649233" y="4239146"/>
            <a:ext cx="616179" cy="2516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Flecha curvada hacia abajo 9"/>
          <p:cNvSpPr/>
          <p:nvPr/>
        </p:nvSpPr>
        <p:spPr>
          <a:xfrm>
            <a:off x="6391740" y="3615286"/>
            <a:ext cx="709373" cy="24230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1238933" y="2513443"/>
            <a:ext cx="1379226" cy="53943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Rectorado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Flecha curvada hacia abajo 11"/>
          <p:cNvSpPr/>
          <p:nvPr/>
        </p:nvSpPr>
        <p:spPr>
          <a:xfrm>
            <a:off x="2618159" y="2697524"/>
            <a:ext cx="986763" cy="32518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63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Personal</a:t>
            </a:r>
            <a:endParaRPr lang="es-ES" dirty="0"/>
          </a:p>
        </p:txBody>
      </p:sp>
      <p:sp>
        <p:nvSpPr>
          <p:cNvPr id="4" name="Google Shape;104;p1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▸"/>
            </a:pPr>
            <a:r>
              <a:rPr lang="es-ES" sz="1600" dirty="0" smtClean="0">
                <a:latin typeface="+mn-lt"/>
              </a:rPr>
              <a:t>Personal administrativo nombrado  </a:t>
            </a:r>
          </a:p>
          <a:p>
            <a:pPr marL="38100" lvl="0" indent="0" algn="l" rtl="0"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s-ES" sz="1600" dirty="0" smtClean="0">
                <a:latin typeface="+mn-lt"/>
              </a:rPr>
              <a:t>	Coordinación en general</a:t>
            </a:r>
          </a:p>
          <a:p>
            <a:pPr marL="38100" lvl="0" indent="0" algn="l" rtl="0">
              <a:spcBef>
                <a:spcPts val="600"/>
              </a:spcBef>
              <a:spcAft>
                <a:spcPts val="0"/>
              </a:spcAft>
              <a:buSzPts val="3000"/>
              <a:buNone/>
            </a:pPr>
            <a:endParaRPr sz="1600" dirty="0">
              <a:latin typeface="+mn-lt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▸"/>
            </a:pPr>
            <a:r>
              <a:rPr lang="en" sz="1600" dirty="0" smtClean="0">
                <a:latin typeface="+mn-lt"/>
              </a:rPr>
              <a:t>Profesional </a:t>
            </a:r>
            <a:r>
              <a:rPr lang="en" sz="1600" dirty="0" smtClean="0">
                <a:latin typeface="+mn-lt"/>
              </a:rPr>
              <a:t>contratado - CAS</a:t>
            </a:r>
            <a:endParaRPr lang="en" sz="1600" dirty="0" smtClean="0">
              <a:latin typeface="+mn-lt"/>
            </a:endParaRPr>
          </a:p>
          <a:p>
            <a:pPr marL="38100" indent="0">
              <a:spcBef>
                <a:spcPts val="0"/>
              </a:spcBef>
              <a:buNone/>
            </a:pPr>
            <a:r>
              <a:rPr lang="en" sz="1600" dirty="0" smtClean="0">
                <a:latin typeface="+mn-lt"/>
              </a:rPr>
              <a:t>	Ingreso </a:t>
            </a:r>
            <a:r>
              <a:rPr lang="en" sz="1600" dirty="0">
                <a:latin typeface="+mn-lt"/>
              </a:rPr>
              <a:t>y </a:t>
            </a:r>
            <a:r>
              <a:rPr lang="en" sz="1600" dirty="0" smtClean="0">
                <a:latin typeface="+mn-lt"/>
              </a:rPr>
              <a:t>atención</a:t>
            </a:r>
          </a:p>
          <a:p>
            <a:pPr marL="38100" indent="0">
              <a:spcBef>
                <a:spcPts val="0"/>
              </a:spcBef>
              <a:buNone/>
            </a:pPr>
            <a:endParaRPr lang="en" sz="1600" dirty="0">
              <a:latin typeface="+mn-lt"/>
            </a:endParaRPr>
          </a:p>
          <a:p>
            <a:pPr lvl="0" indent="-419100">
              <a:spcBef>
                <a:spcPts val="0"/>
              </a:spcBef>
              <a:buSzPts val="3000"/>
              <a:buChar char="▸"/>
            </a:pPr>
            <a:r>
              <a:rPr lang="en" sz="1600" dirty="0"/>
              <a:t>Técnico contratado </a:t>
            </a:r>
            <a:r>
              <a:rPr lang="en" sz="1600" dirty="0" smtClean="0"/>
              <a:t>- CAS</a:t>
            </a:r>
            <a:endParaRPr lang="en" sz="1600" dirty="0"/>
          </a:p>
          <a:p>
            <a:pPr marL="38100" lvl="0" indent="0">
              <a:spcBef>
                <a:spcPts val="0"/>
              </a:spcBef>
              <a:buSzPts val="3000"/>
              <a:buNone/>
            </a:pPr>
            <a:r>
              <a:rPr lang="en" sz="1600" dirty="0"/>
              <a:t>	Digitalización </a:t>
            </a:r>
            <a:r>
              <a:rPr lang="en" sz="1600" dirty="0" smtClean="0"/>
              <a:t>y </a:t>
            </a:r>
            <a:r>
              <a:rPr lang="en" sz="1600" dirty="0"/>
              <a:t>archivo</a:t>
            </a:r>
          </a:p>
          <a:p>
            <a:pPr marL="38100" indent="0">
              <a:spcBef>
                <a:spcPts val="0"/>
              </a:spcBef>
              <a:buNone/>
            </a:pPr>
            <a:endParaRPr lang="en" sz="1600" dirty="0" smtClean="0">
              <a:latin typeface="+mn-lt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▸"/>
            </a:pPr>
            <a:r>
              <a:rPr lang="en" sz="1600" dirty="0" smtClean="0">
                <a:latin typeface="+mn-lt"/>
              </a:rPr>
              <a:t>Profesional </a:t>
            </a:r>
            <a:r>
              <a:rPr lang="en" sz="1600" dirty="0" smtClean="0">
                <a:latin typeface="+mn-lt"/>
              </a:rPr>
              <a:t>contratado - Planilla</a:t>
            </a:r>
            <a:endParaRPr lang="en" sz="1600" dirty="0" smtClean="0">
              <a:latin typeface="+mn-lt"/>
            </a:endParaRPr>
          </a:p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1600" dirty="0" smtClean="0">
                <a:latin typeface="+mn-lt"/>
              </a:rPr>
              <a:t>	Mantenimiento de Software y Hardware</a:t>
            </a:r>
          </a:p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lang="en" sz="1600" dirty="0" smtClean="0">
              <a:latin typeface="+mn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234" y="1860184"/>
            <a:ext cx="3254644" cy="325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9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Personal</a:t>
            </a:r>
            <a:endParaRPr lang="es-ES" dirty="0"/>
          </a:p>
        </p:txBody>
      </p:sp>
      <p:sp>
        <p:nvSpPr>
          <p:cNvPr id="4" name="Marcador de contenido 3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421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Ing. Myriam Coronado Trinidad  </a:t>
            </a:r>
          </a:p>
          <a:p>
            <a:pPr marL="0" indent="0">
              <a:buNone/>
            </a:pPr>
            <a:r>
              <a:rPr lang="es-ES" sz="2000" dirty="0" smtClean="0"/>
              <a:t>Gestión, contacto interinstitucional, información, supervisión.</a:t>
            </a:r>
          </a:p>
          <a:p>
            <a:endParaRPr lang="es-ES" sz="2000" dirty="0" smtClean="0"/>
          </a:p>
          <a:p>
            <a:r>
              <a:rPr lang="es-ES" sz="2000" b="1" dirty="0" smtClean="0"/>
              <a:t>Lic. Verónica Gabriela Guevara Bardales</a:t>
            </a:r>
          </a:p>
          <a:p>
            <a:pPr marL="0" indent="0">
              <a:buNone/>
            </a:pPr>
            <a:r>
              <a:rPr lang="es-ES" sz="2000" dirty="0" smtClean="0"/>
              <a:t>Ingreso según información bibliográfica y normalización institucional</a:t>
            </a:r>
          </a:p>
          <a:p>
            <a:endParaRPr lang="es-ES" sz="2000" dirty="0" smtClean="0"/>
          </a:p>
          <a:p>
            <a:r>
              <a:rPr lang="es-ES" sz="2000" b="1" dirty="0" smtClean="0"/>
              <a:t>Bach. Tatiana Luz Fernández Soto  </a:t>
            </a:r>
          </a:p>
          <a:p>
            <a:pPr marL="0" indent="0">
              <a:buNone/>
            </a:pPr>
            <a:r>
              <a:rPr lang="es-ES" sz="2000" dirty="0" smtClean="0"/>
              <a:t>Digitalización y </a:t>
            </a:r>
            <a:r>
              <a:rPr lang="es-ES" sz="2000" dirty="0" err="1" smtClean="0"/>
              <a:t>fanpage</a:t>
            </a:r>
            <a:endParaRPr lang="es-ES" sz="2000" dirty="0" smtClean="0"/>
          </a:p>
          <a:p>
            <a:endParaRPr lang="es-ES" sz="2000" dirty="0"/>
          </a:p>
          <a:p>
            <a:r>
              <a:rPr lang="es-ES" sz="2000" b="1" dirty="0" smtClean="0"/>
              <a:t>Ing. Edward William Miranda Gutiérrez</a:t>
            </a:r>
          </a:p>
          <a:p>
            <a:pPr marL="0" indent="0">
              <a:buNone/>
            </a:pPr>
            <a:r>
              <a:rPr lang="es-ES" sz="2000" dirty="0" smtClean="0"/>
              <a:t>Soporte informático</a:t>
            </a:r>
            <a:endParaRPr lang="es-ES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545" y="1645416"/>
            <a:ext cx="1018212" cy="99238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544" y="2929305"/>
            <a:ext cx="1018212" cy="104531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545" y="4238341"/>
            <a:ext cx="1018212" cy="102212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2"/>
          <a:stretch/>
        </p:blipFill>
        <p:spPr>
          <a:xfrm>
            <a:off x="9682941" y="5365716"/>
            <a:ext cx="882815" cy="114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1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Registros</a:t>
            </a:r>
            <a:endParaRPr lang="es-E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221072"/>
              </p:ext>
            </p:extLst>
          </p:nvPr>
        </p:nvGraphicFramePr>
        <p:xfrm>
          <a:off x="2285631" y="2354908"/>
          <a:ext cx="786063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0317"/>
                <a:gridCol w="3930317"/>
              </a:tblGrid>
              <a:tr h="448894">
                <a:tc>
                  <a:txBody>
                    <a:bodyPr/>
                    <a:lstStyle/>
                    <a:p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Cantidad</a:t>
                      </a:r>
                      <a:endParaRPr lang="es-ES" sz="2400" dirty="0"/>
                    </a:p>
                  </a:txBody>
                  <a:tcPr/>
                </a:tc>
              </a:tr>
              <a:tr h="448894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Comunidades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13</a:t>
                      </a:r>
                      <a:endParaRPr lang="es-ES" sz="2400" dirty="0"/>
                    </a:p>
                  </a:txBody>
                  <a:tcPr/>
                </a:tc>
              </a:tr>
              <a:tr h="448894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         </a:t>
                      </a:r>
                      <a:r>
                        <a:rPr lang="es-ES" sz="2400" dirty="0" err="1" smtClean="0"/>
                        <a:t>Subcomunidades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35</a:t>
                      </a:r>
                      <a:endParaRPr lang="es-ES" sz="2400" dirty="0"/>
                    </a:p>
                  </a:txBody>
                  <a:tcPr/>
                </a:tc>
              </a:tr>
              <a:tr h="448894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                 Colecciones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317</a:t>
                      </a:r>
                      <a:endParaRPr lang="es-ES" sz="2400" dirty="0"/>
                    </a:p>
                  </a:txBody>
                  <a:tcPr/>
                </a:tc>
              </a:tr>
              <a:tr h="448894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                           Registros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3874</a:t>
                      </a:r>
                      <a:endParaRPr lang="es-E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11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Estadísica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984" y="1980716"/>
            <a:ext cx="691515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4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Conexión</a:t>
            </a:r>
            <a:endParaRPr lang="es-ES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3325507"/>
              </p:ext>
            </p:extLst>
          </p:nvPr>
        </p:nvGraphicFramePr>
        <p:xfrm>
          <a:off x="2836190" y="2057400"/>
          <a:ext cx="5545810" cy="3645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503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143</TotalTime>
  <Words>447</Words>
  <Application>Microsoft Office PowerPoint</Application>
  <PresentationFormat>Panorámica</PresentationFormat>
  <Paragraphs>116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Lucida Calligraphy</vt:lpstr>
      <vt:lpstr>Roboto</vt:lpstr>
      <vt:lpstr>Trebuchet MS</vt:lpstr>
      <vt:lpstr>Wingdings 3</vt:lpstr>
      <vt:lpstr>Faceta</vt:lpstr>
      <vt:lpstr>REPOSITORIO INSTITUCIONAL UNALM</vt:lpstr>
      <vt:lpstr>Contenido</vt:lpstr>
      <vt:lpstr>Gestores de documentos en la UNALM</vt:lpstr>
      <vt:lpstr>Organigrama</vt:lpstr>
      <vt:lpstr>Personal</vt:lpstr>
      <vt:lpstr>Personal</vt:lpstr>
      <vt:lpstr>Registros</vt:lpstr>
      <vt:lpstr>Estadísica</vt:lpstr>
      <vt:lpstr>Conexión</vt:lpstr>
      <vt:lpstr>Documentos normativos</vt:lpstr>
      <vt:lpstr>Flujograma de generación de Uri antes</vt:lpstr>
      <vt:lpstr>Flujograma de generación de Uri actual</vt:lpstr>
      <vt:lpstr>Requisitos básicos para subir los trabajos</vt:lpstr>
      <vt:lpstr>Requisitos básicos para subir los trabajos</vt:lpstr>
      <vt:lpstr>Fan page</vt:lpstr>
      <vt:lpstr>Identificación de problemas actuales</vt:lpstr>
      <vt:lpstr>Limitantes</vt:lpstr>
      <vt:lpstr>Propuesta de mejora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REPOSITORIO INSTITUCIONAL UNALM</dc:title>
  <dc:creator>user</dc:creator>
  <cp:lastModifiedBy>user</cp:lastModifiedBy>
  <cp:revision>21</cp:revision>
  <dcterms:created xsi:type="dcterms:W3CDTF">2022-05-17T22:08:11Z</dcterms:created>
  <dcterms:modified xsi:type="dcterms:W3CDTF">2022-05-18T20:58:26Z</dcterms:modified>
</cp:coreProperties>
</file>